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86" r:id="rId3"/>
    <p:sldId id="287" r:id="rId4"/>
    <p:sldId id="288" r:id="rId5"/>
    <p:sldId id="289" r:id="rId6"/>
    <p:sldId id="290" r:id="rId7"/>
    <p:sldId id="291" r:id="rId8"/>
    <p:sldId id="294" r:id="rId9"/>
    <p:sldId id="282" r:id="rId10"/>
    <p:sldId id="293" r:id="rId11"/>
    <p:sldId id="295" r:id="rId12"/>
    <p:sldId id="296" r:id="rId13"/>
    <p:sldId id="297" r:id="rId14"/>
    <p:sldId id="306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66" r:id="rId23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A3B"/>
    <a:srgbClr val="086A2E"/>
    <a:srgbClr val="6C6B72"/>
    <a:srgbClr val="3B3D44"/>
    <a:srgbClr val="928D86"/>
    <a:srgbClr val="646463"/>
    <a:srgbClr val="8D8378"/>
    <a:srgbClr val="767675"/>
    <a:srgbClr val="5E6738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98978" autoAdjust="0"/>
  </p:normalViewPr>
  <p:slideViewPr>
    <p:cSldViewPr snapToGrid="0" snapToObjects="1">
      <p:cViewPr varScale="1">
        <p:scale>
          <a:sx n="116" d="100"/>
          <a:sy n="116" d="100"/>
        </p:scale>
        <p:origin x="108" y="13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FB17-229F-BC46-87D0-DE74F447E993}" type="datetime1">
              <a:rPr lang="it-IT"/>
              <a:pPr/>
              <a:t>21/01/2019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10C7F-C682-1840-8327-09A717C71FCC}" type="datetime1">
              <a:rPr lang="it-IT"/>
              <a:pPr/>
              <a:t>21/01/2019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o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2479417"/>
            <a:ext cx="10574427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6400"/>
              </a:lnSpc>
              <a:buNone/>
              <a:defRPr sz="6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4117716"/>
            <a:ext cx="10574427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500"/>
              </a:lnSpc>
              <a:buNone/>
              <a:defRPr sz="24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368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nterv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3139968"/>
            <a:ext cx="10574427" cy="1348555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ts val="3600"/>
              </a:lnSpc>
              <a:buNone/>
              <a:defRPr sz="3000" b="1" baseline="0">
                <a:solidFill>
                  <a:srgbClr val="086A2E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5" y="4778267"/>
            <a:ext cx="10574427" cy="134778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800"/>
              </a:lnSpc>
              <a:buNone/>
              <a:defRPr sz="1800" i="1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0259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7"/>
            <a:ext cx="5980683" cy="416985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6963548" y="1127946"/>
            <a:ext cx="4500141" cy="416985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3" y="5297802"/>
            <a:ext cx="10658564" cy="82838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3" name="Sottotitolo 2"/>
          <p:cNvSpPr txBox="1">
            <a:spLocks/>
          </p:cNvSpPr>
          <p:nvPr userDrawn="1"/>
        </p:nvSpPr>
        <p:spPr>
          <a:xfrm>
            <a:off x="1064099" y="2447017"/>
            <a:ext cx="5681349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Innovazione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e competitività</a:t>
            </a:r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22" name="Segnaposto immagine 2"/>
          <p:cNvSpPr>
            <a:spLocks noGrp="1"/>
          </p:cNvSpPr>
          <p:nvPr>
            <p:ph type="pic" idx="14"/>
          </p:nvPr>
        </p:nvSpPr>
        <p:spPr>
          <a:xfrm>
            <a:off x="805126" y="1127946"/>
            <a:ext cx="10658564" cy="398375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Helvetica"/>
                <a:cs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7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o +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 userDrawn="1"/>
        </p:nvCxnSpPr>
        <p:spPr>
          <a:xfrm>
            <a:off x="805124" y="785210"/>
            <a:ext cx="11040000" cy="0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5124" y="409575"/>
            <a:ext cx="11037808" cy="276999"/>
          </a:xfrm>
          <a:noFill/>
        </p:spPr>
        <p:txBody>
          <a:bodyPr wrap="square" lIns="0" tIns="0" rIns="0" bIns="0">
            <a:spAutoFit/>
          </a:bodyPr>
          <a:lstStyle>
            <a:lvl1pPr algn="l">
              <a:defRPr sz="1800">
                <a:solidFill>
                  <a:srgbClr val="3B3D44"/>
                </a:solidFill>
                <a:latin typeface="Helvetica"/>
                <a:cs typeface="Helvetica"/>
              </a:defRPr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805125" y="1127945"/>
            <a:ext cx="10574427" cy="21694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buNone/>
              <a:defRPr sz="15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385683" y="295248"/>
            <a:ext cx="11472000" cy="6297646"/>
          </a:xfrm>
          <a:prstGeom prst="rect">
            <a:avLst/>
          </a:prstGeom>
          <a:noFill/>
          <a:ln w="635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Segnaposto immagine 7"/>
          <p:cNvSpPr>
            <a:spLocks noGrp="1"/>
          </p:cNvSpPr>
          <p:nvPr/>
        </p:nvSpPr>
        <p:spPr>
          <a:xfrm>
            <a:off x="5602740" y="-511683"/>
            <a:ext cx="4906789" cy="47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it-IT" sz="180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805126" y="3541673"/>
            <a:ext cx="4874135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295075" y="3541673"/>
            <a:ext cx="5084477" cy="23273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None/>
              <a:defRPr sz="2200"/>
            </a:lvl1pPr>
            <a:lvl2pPr marL="457200" indent="0">
              <a:lnSpc>
                <a:spcPts val="2300"/>
              </a:lnSpc>
              <a:buNone/>
              <a:defRPr sz="2200"/>
            </a:lvl2pPr>
            <a:lvl3pPr marL="914400" indent="0">
              <a:lnSpc>
                <a:spcPts val="2300"/>
              </a:lnSpc>
              <a:buNone/>
              <a:defRPr sz="2200"/>
            </a:lvl3pPr>
            <a:lvl4pPr marL="1371600" indent="0">
              <a:lnSpc>
                <a:spcPts val="2300"/>
              </a:lnSpc>
              <a:buNone/>
              <a:defRPr sz="2200"/>
            </a:lvl4pPr>
            <a:lvl5pPr marL="1828800" indent="0">
              <a:lnSpc>
                <a:spcPts val="2300"/>
              </a:lnSpc>
              <a:buNone/>
              <a:defRPr sz="2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7" y="6071697"/>
            <a:ext cx="3419512" cy="40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0" y="2791142"/>
            <a:ext cx="10433153" cy="12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523"/>
            <a:ext cx="12192000" cy="192421"/>
          </a:xfrm>
          <a:prstGeom prst="rect">
            <a:avLst/>
          </a:prstGeom>
        </p:spPr>
      </p:pic>
      <p:sp>
        <p:nvSpPr>
          <p:cNvPr id="22" name="Segnaposto contenuto 2"/>
          <p:cNvSpPr>
            <a:spLocks noGrp="1"/>
          </p:cNvSpPr>
          <p:nvPr>
            <p:ph idx="22" hasCustomPrompt="1"/>
          </p:nvPr>
        </p:nvSpPr>
        <p:spPr>
          <a:xfrm>
            <a:off x="656492" y="357878"/>
            <a:ext cx="10855385" cy="443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80149" tIns="40075" rIns="80149" bIns="40075" anchor="ctr"/>
          <a:lstStyle>
            <a:lvl1pPr marL="0" indent="0" algn="just" defTabSz="0">
              <a:spcBef>
                <a:spcPts val="0"/>
              </a:spcBef>
              <a:buFont typeface="Arial" pitchFamily="34" charset="0"/>
              <a:buNone/>
              <a:tabLst>
                <a:tab pos="0" algn="l"/>
              </a:tabLst>
              <a:defRPr lang="it-IT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>
              <a:buNone/>
              <a:defRPr sz="1200">
                <a:latin typeface="+mj-lt"/>
              </a:defRPr>
            </a:lvl2pPr>
            <a:lvl3pPr algn="l">
              <a:buNone/>
              <a:defRPr sz="1400">
                <a:latin typeface="+mj-lt"/>
              </a:defRPr>
            </a:lvl3pPr>
            <a:lvl4pPr>
              <a:buNone/>
              <a:defRPr sz="1400">
                <a:latin typeface="+mj-lt"/>
              </a:defRPr>
            </a:lvl4pPr>
            <a:lvl5pPr>
              <a:buNone/>
              <a:defRPr sz="1400">
                <a:latin typeface="+mj-lt"/>
              </a:defRPr>
            </a:lvl5pPr>
          </a:lstStyle>
          <a:p>
            <a:pPr lvl="0"/>
            <a:r>
              <a:rPr lang="it-IT" dirty="0"/>
              <a:t>Finto testo per titolo</a:t>
            </a:r>
          </a:p>
        </p:txBody>
      </p:sp>
      <p:sp>
        <p:nvSpPr>
          <p:cNvPr id="25" name="Segnaposto contenuto 2" descr=" "/>
          <p:cNvSpPr>
            <a:spLocks noGrp="1"/>
          </p:cNvSpPr>
          <p:nvPr>
            <p:ph idx="23" hasCustomPrompt="1"/>
          </p:nvPr>
        </p:nvSpPr>
        <p:spPr>
          <a:xfrm>
            <a:off x="656492" y="789826"/>
            <a:ext cx="10855385" cy="734174"/>
          </a:xfrm>
          <a:prstGeom prst="rect">
            <a:avLst/>
          </a:prstGeom>
        </p:spPr>
        <p:txBody>
          <a:bodyPr lIns="80149" tIns="40075" rIns="80149" bIns="40075"/>
          <a:lstStyle>
            <a:lvl1pPr marL="0" indent="0" algn="just" defTabSz="0">
              <a:spcBef>
                <a:spcPts val="0"/>
              </a:spcBef>
              <a:buFont typeface="Arial" pitchFamily="34" charset="0"/>
              <a:buNone/>
              <a:tabLst>
                <a:tab pos="0" algn="l"/>
              </a:tabLst>
              <a:defRPr lang="it-IT" sz="1800" b="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>
              <a:buNone/>
              <a:defRPr sz="1200">
                <a:latin typeface="+mj-lt"/>
              </a:defRPr>
            </a:lvl2pPr>
            <a:lvl3pPr algn="l">
              <a:buNone/>
              <a:defRPr sz="1400">
                <a:latin typeface="+mj-lt"/>
              </a:defRPr>
            </a:lvl3pPr>
            <a:lvl4pPr>
              <a:buNone/>
              <a:defRPr sz="1400">
                <a:latin typeface="+mj-lt"/>
              </a:defRPr>
            </a:lvl4pPr>
            <a:lvl5pPr>
              <a:buNone/>
              <a:defRPr sz="1400">
                <a:latin typeface="+mj-lt"/>
              </a:defRPr>
            </a:lvl5pPr>
          </a:lstStyle>
          <a:p>
            <a:pPr lvl="0"/>
            <a:r>
              <a:rPr lang="it-IT" dirty="0"/>
              <a:t>Finto testo per eventuale sottotitolo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6493" y="6477000"/>
            <a:ext cx="623962" cy="365124"/>
          </a:xfrm>
          <a:prstGeom prst="rect">
            <a:avLst/>
          </a:prstGeom>
        </p:spPr>
        <p:txBody>
          <a:bodyPr lIns="80149" tIns="40075" rIns="80149" bIns="40075"/>
          <a:lstStyle>
            <a:lvl1pPr marL="0" algn="l" defTabSz="801494" rtl="0" eaLnBrk="1" latinLnBrk="0" hangingPunct="1">
              <a:defRPr lang="it-IT" sz="1200" kern="1200" smtClean="0">
                <a:solidFill>
                  <a:srgbClr val="6A716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B06463E2-7AD7-4324-B756-25CC193B0684}" type="slidenum">
              <a:rPr/>
              <a:pPr/>
              <a:t>‹N›</a:t>
            </a:fld>
            <a:endParaRPr dirty="0"/>
          </a:p>
        </p:txBody>
      </p:sp>
      <p:sp>
        <p:nvSpPr>
          <p:cNvPr id="16" name="Segnaposto contenuto 2"/>
          <p:cNvSpPr>
            <a:spLocks noGrp="1"/>
          </p:cNvSpPr>
          <p:nvPr>
            <p:ph idx="24" hasCustomPrompt="1"/>
          </p:nvPr>
        </p:nvSpPr>
        <p:spPr>
          <a:xfrm>
            <a:off x="656492" y="1600201"/>
            <a:ext cx="10855385" cy="4471395"/>
          </a:xfrm>
          <a:prstGeom prst="rect">
            <a:avLst/>
          </a:prstGeom>
        </p:spPr>
        <p:txBody>
          <a:bodyPr lIns="80149" tIns="40075" rIns="80149" bIns="40075"/>
          <a:lstStyle>
            <a:lvl1pPr marL="285693" marR="0" indent="-285693" algn="just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Arial" panose="020B0604020202020204" pitchFamily="34" charset="0"/>
              <a:buChar char="■"/>
              <a:tabLst>
                <a:tab pos="0" algn="l"/>
              </a:tabLst>
              <a:defRPr lang="it-IT" sz="1600" b="0" i="0" baseline="0" dirty="0" smtClean="0">
                <a:solidFill>
                  <a:srgbClr val="6A716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651214" indent="-250467" algn="just"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­"/>
              <a:defRPr sz="1200">
                <a:solidFill>
                  <a:srgbClr val="6A7169"/>
                </a:solidFill>
                <a:latin typeface="Arial" pitchFamily="34" charset="0"/>
                <a:cs typeface="Arial" pitchFamily="34" charset="0"/>
              </a:defRPr>
            </a:lvl2pPr>
            <a:lvl3pPr marL="1001868" marR="0" indent="-200374" algn="just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 typeface="Courier New" panose="02070309020205020404" pitchFamily="49" charset="0"/>
              <a:buChar char="o"/>
              <a:tabLst/>
              <a:defRPr lang="it-IT" sz="1100" kern="1200" dirty="0" smtClean="0">
                <a:solidFill>
                  <a:srgbClr val="6A71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02614" marR="0" indent="-200374" algn="just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it-IT" sz="1200" kern="1200" dirty="0" smtClean="0">
                <a:solidFill>
                  <a:srgbClr val="6A71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03362" marR="0" indent="-200374" algn="just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it-IT" sz="1200" kern="1200" dirty="0" smtClean="0">
                <a:solidFill>
                  <a:srgbClr val="6A71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04109" marR="0" indent="-200374" algn="just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it-IT" sz="1200" kern="1200" dirty="0" smtClean="0">
                <a:solidFill>
                  <a:srgbClr val="6A7169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604856" marR="0" indent="-200374" algn="just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it-IT" sz="1200" kern="1200" dirty="0" smtClean="0">
                <a:solidFill>
                  <a:srgbClr val="6A7169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005603" marR="0" indent="-200374" algn="just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it-IT" sz="1200" kern="1200" dirty="0" smtClean="0">
                <a:solidFill>
                  <a:srgbClr val="6A7169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</a:lstStyle>
          <a:p>
            <a:pPr lvl="0"/>
            <a:r>
              <a:rPr lang="it-IT" dirty="0"/>
              <a:t>Finto testo elemento 1 dell’elenco puntato;</a:t>
            </a:r>
          </a:p>
          <a:p>
            <a:pPr lvl="1"/>
            <a:r>
              <a:rPr lang="it-IT" dirty="0"/>
              <a:t>Finto testo elemento 1.1 dell’elenco puntato;</a:t>
            </a:r>
          </a:p>
          <a:p>
            <a:pPr marL="1001868" marR="0" lvl="2" indent="-200374" algn="l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Finto testo elemento 1.1.1 dell’elenco puntato;</a:t>
            </a:r>
          </a:p>
          <a:p>
            <a:pPr marL="1402614" marR="0" lvl="3" indent="-200374" algn="l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Finto testo elemento 1.1.1.1 dell’elenco puntato.</a:t>
            </a:r>
          </a:p>
          <a:p>
            <a:pPr marL="1803362" marR="0" lvl="4" indent="-200374" algn="l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Finto testo elemento 1.1.1.1.1 dell’elenco puntato. </a:t>
            </a:r>
          </a:p>
          <a:p>
            <a:pPr marL="2204109" marR="0" lvl="5" indent="-200374" algn="l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Finto testo elemento 1.1.1.1.1.1 dell’elenco puntato.</a:t>
            </a:r>
          </a:p>
          <a:p>
            <a:pPr marL="2604856" marR="0" lvl="6" indent="-200374" algn="l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Finto testo elemento 1.1.1.1.1.1.1 dell’elenco puntato. </a:t>
            </a:r>
          </a:p>
          <a:p>
            <a:pPr marL="3005603" marR="0" lvl="7" indent="-200374" algn="l" defTabSz="8014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Finto testo elemento 1.1.1.1.1.1.1.1 dell’elenco puntato. 	</a:t>
            </a:r>
          </a:p>
        </p:txBody>
      </p:sp>
      <p:sp>
        <p:nvSpPr>
          <p:cNvPr id="13" name="Segnaposto contenuto 14"/>
          <p:cNvSpPr>
            <a:spLocks noGrp="1"/>
          </p:cNvSpPr>
          <p:nvPr userDrawn="1">
            <p:ph sz="quarter" idx="31"/>
          </p:nvPr>
        </p:nvSpPr>
        <p:spPr>
          <a:xfrm>
            <a:off x="1919667" y="6498064"/>
            <a:ext cx="7033358" cy="286457"/>
          </a:xfrm>
          <a:prstGeom prst="rect">
            <a:avLst/>
          </a:prstGeom>
        </p:spPr>
        <p:txBody>
          <a:bodyPr lIns="91422" tIns="45711" rIns="91422" bIns="45711"/>
          <a:lstStyle>
            <a:lvl1pPr algn="ctr">
              <a:buNone/>
              <a:defRPr sz="1200" b="0" i="1" baseline="0">
                <a:solidFill>
                  <a:srgbClr val="6A7169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17" name="Rettangolo 16"/>
          <p:cNvSpPr/>
          <p:nvPr userDrawn="1"/>
        </p:nvSpPr>
        <p:spPr>
          <a:xfrm>
            <a:off x="9030088" y="6071596"/>
            <a:ext cx="2399583" cy="755909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801494"/>
            <a:endParaRPr lang="it-IT" sz="1600" dirty="0">
              <a:solidFill>
                <a:srgbClr val="EEECE1"/>
              </a:solidFill>
            </a:endParaRPr>
          </a:p>
        </p:txBody>
      </p:sp>
      <p:sp>
        <p:nvSpPr>
          <p:cNvPr id="14" name="Segnaposto contenuto 19"/>
          <p:cNvSpPr>
            <a:spLocks noGrp="1"/>
          </p:cNvSpPr>
          <p:nvPr>
            <p:ph sz="quarter" idx="30" hasCustomPrompt="1"/>
          </p:nvPr>
        </p:nvSpPr>
        <p:spPr>
          <a:xfrm>
            <a:off x="6096000" y="772"/>
            <a:ext cx="4953198" cy="286457"/>
          </a:xfrm>
          <a:prstGeom prst="rect">
            <a:avLst/>
          </a:prstGeom>
        </p:spPr>
        <p:txBody>
          <a:bodyPr lIns="91422" tIns="45711" rIns="91422" bIns="45711"/>
          <a:lstStyle>
            <a:lvl1pPr algn="r">
              <a:buNone/>
              <a:defRPr sz="1200" baseline="0">
                <a:solidFill>
                  <a:srgbClr val="6A7169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it-IT" dirty="0"/>
              <a:t>Eventuale testo</a:t>
            </a:r>
          </a:p>
        </p:txBody>
      </p:sp>
      <p:pic>
        <p:nvPicPr>
          <p:cNvPr id="19" name="Picture 6" descr="M:\Comunicazione Istituzionale e Societaria\CorporateImage\LOGO LI\DoppioLogo\RegLomb_LOMB INFORMATICA_ORIZ_Grande_Sfondo.Bianco_daEPS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86" y="6147796"/>
            <a:ext cx="212578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E26D-6430-EA46-9C83-A3D6F28AC7F1}" type="datetime1">
              <a:rPr lang="it-IT"/>
              <a:pPr/>
              <a:t>21/01/2019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DAF5-77F7-1749-8272-35FA24C5A7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9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5" r:id="rId4"/>
    <p:sldLayoutId id="2147483659" r:id="rId5"/>
    <p:sldLayoutId id="2147483658" r:id="rId6"/>
    <p:sldLayoutId id="2147483657" r:id="rId7"/>
    <p:sldLayoutId id="2147483662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3B3D4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733758" y="6198535"/>
            <a:ext cx="4261012" cy="17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000" dirty="0">
                <a:solidFill>
                  <a:schemeClr val="tx1"/>
                </a:solidFill>
                <a:latin typeface="Helvetica"/>
                <a:cs typeface="Helvetica"/>
              </a:rPr>
              <a:t>Milano, </a:t>
            </a:r>
            <a:r>
              <a:rPr lang="it-IT" sz="1000" smtClean="0">
                <a:solidFill>
                  <a:schemeClr val="tx1"/>
                </a:solidFill>
                <a:latin typeface="Helvetica"/>
                <a:cs typeface="Helvetica"/>
              </a:rPr>
              <a:t>18 gennaio </a:t>
            </a:r>
            <a:r>
              <a:rPr lang="it-IT" sz="1000" dirty="0" smtClean="0">
                <a:solidFill>
                  <a:schemeClr val="tx1"/>
                </a:solidFill>
                <a:latin typeface="Helvetica"/>
                <a:cs typeface="Helvetica"/>
              </a:rPr>
              <a:t>2019</a:t>
            </a:r>
            <a:endParaRPr lang="it-IT" sz="10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" name="Segnaposto testo 3"/>
          <p:cNvSpPr txBox="1">
            <a:spLocks/>
          </p:cNvSpPr>
          <p:nvPr/>
        </p:nvSpPr>
        <p:spPr>
          <a:xfrm>
            <a:off x="830011" y="5089636"/>
            <a:ext cx="10714530" cy="5701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2400" i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i="0" dirty="0"/>
              <a:t>Dote Unica Lavoro fase III e Garanzia Giovani fase II</a:t>
            </a:r>
          </a:p>
        </p:txBody>
      </p:sp>
      <p:sp>
        <p:nvSpPr>
          <p:cNvPr id="5" name="Segnaposto testo 3"/>
          <p:cNvSpPr txBox="1">
            <a:spLocks/>
          </p:cNvSpPr>
          <p:nvPr/>
        </p:nvSpPr>
        <p:spPr>
          <a:xfrm>
            <a:off x="570128" y="2523189"/>
            <a:ext cx="10714530" cy="16517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2400" i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lnSpc>
                <a:spcPts val="2300"/>
              </a:lnSpc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 Light" pitchFamily="50" charset="0"/>
            </a:endParaRPr>
          </a:p>
          <a:p>
            <a:r>
              <a:rPr lang="it-IT" sz="3200" dirty="0">
                <a:solidFill>
                  <a:srgbClr val="086A2E"/>
                </a:solidFill>
                <a:latin typeface="Helvetica LT Std" panose="020B0704020202030204" pitchFamily="34" charset="0"/>
              </a:rPr>
              <a:t>Alberto </a:t>
            </a:r>
            <a:r>
              <a:rPr lang="it-IT" sz="3200" dirty="0" err="1">
                <a:solidFill>
                  <a:srgbClr val="086A2E"/>
                </a:solidFill>
                <a:latin typeface="Helvetica LT Std" panose="020B0704020202030204" pitchFamily="34" charset="0"/>
              </a:rPr>
              <a:t>Rainoldi</a:t>
            </a:r>
            <a:r>
              <a:rPr lang="it-IT" sz="3200" dirty="0">
                <a:solidFill>
                  <a:srgbClr val="086A2E"/>
                </a:solidFill>
                <a:latin typeface="Helvetica LT Std" panose="020B0704020202030204" pitchFamily="34" charset="0"/>
              </a:rPr>
              <a:t> </a:t>
            </a:r>
          </a:p>
          <a:p>
            <a:r>
              <a:rPr lang="it-IT" dirty="0">
                <a:latin typeface="Helvetica Light" pitchFamily="50" charset="0"/>
              </a:rPr>
              <a:t>Responsabile Struttura Erogazioni FSE e Lavoro - Lombardia Informatica</a:t>
            </a:r>
          </a:p>
          <a:p>
            <a:pPr algn="l"/>
            <a:endParaRPr lang="it-IT" sz="1400" b="1" i="0" dirty="0"/>
          </a:p>
          <a:p>
            <a:pPr algn="l"/>
            <a:endParaRPr lang="it-IT" sz="1400" b="1" i="0" dirty="0"/>
          </a:p>
        </p:txBody>
      </p:sp>
    </p:spTree>
    <p:extLst>
      <p:ext uri="{BB962C8B-B14F-4D97-AF65-F5344CB8AC3E}">
        <p14:creationId xmlns:p14="http://schemas.microsoft.com/office/powerpoint/2010/main" val="288914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positivo e presa in carico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529B592D-FF9E-49C9-9430-B6F6912AFA8E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2" y="1056861"/>
            <a:ext cx="10747555" cy="4906306"/>
          </a:xfrm>
        </p:spPr>
      </p:pic>
    </p:spTree>
    <p:extLst>
      <p:ext uri="{BB962C8B-B14F-4D97-AF65-F5344CB8AC3E}">
        <p14:creationId xmlns:p14="http://schemas.microsoft.com/office/powerpoint/2010/main" val="219627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positivo e presa in carico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xmlns="" id="{FB5AC123-71BF-46E8-87C6-58A89675A10F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1" y="1070112"/>
            <a:ext cx="10855385" cy="4920067"/>
          </a:xfrm>
        </p:spPr>
      </p:pic>
    </p:spTree>
    <p:extLst>
      <p:ext uri="{BB962C8B-B14F-4D97-AF65-F5344CB8AC3E}">
        <p14:creationId xmlns:p14="http://schemas.microsoft.com/office/powerpoint/2010/main" val="616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positivo e presa in carico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5D1E217B-460B-4587-B1CD-D034927FA7AF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2" y="1083364"/>
            <a:ext cx="10392705" cy="5196353"/>
          </a:xfrm>
        </p:spPr>
      </p:pic>
    </p:spTree>
    <p:extLst>
      <p:ext uri="{BB962C8B-B14F-4D97-AF65-F5344CB8AC3E}">
        <p14:creationId xmlns:p14="http://schemas.microsoft.com/office/powerpoint/2010/main" val="114914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positivo e presa in carico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xmlns="" id="{BC90FADC-D0D6-45E7-8BF0-FE5980F1244E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2" y="1003852"/>
            <a:ext cx="10911326" cy="4628321"/>
          </a:xfrm>
        </p:spPr>
      </p:pic>
    </p:spTree>
    <p:extLst>
      <p:ext uri="{BB962C8B-B14F-4D97-AF65-F5344CB8AC3E}">
        <p14:creationId xmlns:p14="http://schemas.microsoft.com/office/powerpoint/2010/main" val="391438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Garanzia Giovani – verifica Status NEET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xmlns="" id="{38A8EF1C-C2BC-4287-8DD5-CEAC141AF3E7}"/>
              </a:ext>
            </a:extLst>
          </p:cNvPr>
          <p:cNvGraphicFramePr>
            <a:graphicFrameLocks noGrp="1"/>
          </p:cNvGraphicFramePr>
          <p:nvPr>
            <p:ph idx="24"/>
            <p:extLst/>
          </p:nvPr>
        </p:nvGraphicFramePr>
        <p:xfrm>
          <a:off x="656491" y="882953"/>
          <a:ext cx="10855385" cy="5322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2625">
                  <a:extLst>
                    <a:ext uri="{9D8B030D-6E8A-4147-A177-3AD203B41FA5}">
                      <a16:colId xmlns:a16="http://schemas.microsoft.com/office/drawing/2014/main" xmlns="" val="2863326991"/>
                    </a:ext>
                  </a:extLst>
                </a:gridCol>
                <a:gridCol w="2392760">
                  <a:extLst>
                    <a:ext uri="{9D8B030D-6E8A-4147-A177-3AD203B41FA5}">
                      <a16:colId xmlns:a16="http://schemas.microsoft.com/office/drawing/2014/main" xmlns="" val="473273513"/>
                    </a:ext>
                  </a:extLst>
                </a:gridCol>
              </a:tblGrid>
              <a:tr h="213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Requisiti Personali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470880"/>
                  </a:ext>
                </a:extLst>
              </a:tr>
              <a:tr h="4184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ha al momento della registrazione al Programma una età compresa tra i 16 e i 29 anni 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Documento di identità / permesso di soggiorno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3401049139"/>
                  </a:ext>
                </a:extLst>
              </a:tr>
              <a:tr h="4640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• il giovane è residente in una delle Regioni italiane, ammissibili all'Iniziativa per l'Occupazione Giovanile (IOG), o nella Provincia Autonoma di Trento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Documento di identità / permesso di soggiorno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96060556"/>
                  </a:ext>
                </a:extLst>
              </a:tr>
              <a:tr h="213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Occupazionale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921818"/>
                  </a:ext>
                </a:extLst>
              </a:tr>
              <a:tr h="6538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• il giovane risulta attualmente disoccupato, ai sensi del Decreto Legislativo n. 150 del 14 settembre 2015 e successive modifiche e integrazioni, e non avere in corso di svolgimento un tirocinio extra-curriculare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ANPAL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3452946804"/>
                  </a:ext>
                </a:extLst>
              </a:tr>
              <a:tr h="213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Istruzione/formazione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568284"/>
                  </a:ext>
                </a:extLst>
              </a:tr>
              <a:tr h="4429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• il giovane è fuori da ogni ciclo di istruzione in conformità con quanto previsto dall’art. 16 del Regolamento (UE) n. 1304/13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ANPAL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57285651"/>
                  </a:ext>
                </a:extLst>
              </a:tr>
              <a:tr h="474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è fuori da ogni ciclo di formazione in conformità con quanto previsto dall’art. 16 del Regolamento (UE) n. 1304/13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Bandi On Line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1632929838"/>
                  </a:ext>
                </a:extLst>
              </a:tr>
              <a:tr h="4956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di non inserimento in servizio civile e di non inserimento in interventi di politiche attive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807986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risulta attualmente non avere in corso di svolgimento il servizio civile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SIUL (sez. 6)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75843834"/>
                  </a:ext>
                </a:extLst>
              </a:tr>
              <a:tr h="3480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risulta attualmente non avere in corso di svolgimento interventi di politiche attive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SIUL (sez. 6)/Bandi On Line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43669194"/>
                  </a:ext>
                </a:extLst>
              </a:tr>
              <a:tr h="4956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di non possesso dei requisiti per richiedere l'Assegno di ricollocazione, ai sensi dell'art. 23 del D.lgs. 150/2015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0343117"/>
                  </a:ext>
                </a:extLst>
              </a:tr>
              <a:tr h="5273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non è attualmente percettore della Nuova prestazione di Assicurazione sociale per l'impiego da più di quattro mesi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SIUL (NASPI)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8756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Esito verifica requisiti negativo – cancellazione per mancanza di requisiti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24D21D77-B290-4F91-845E-2606E604A054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3" y="1193005"/>
            <a:ext cx="10727411" cy="4791225"/>
          </a:xfrm>
        </p:spPr>
      </p:pic>
    </p:spTree>
    <p:extLst>
      <p:ext uri="{BB962C8B-B14F-4D97-AF65-F5344CB8AC3E}">
        <p14:creationId xmlns:p14="http://schemas.microsoft.com/office/powerpoint/2010/main" val="380384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Esito verifica requisiti negativo – cancellazione per mancanza di requisiti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3E313650-6A4E-446E-B6AB-E2AA68F475E7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3" y="1193006"/>
            <a:ext cx="10769736" cy="4624698"/>
          </a:xfrm>
        </p:spPr>
      </p:pic>
    </p:spTree>
    <p:extLst>
      <p:ext uri="{BB962C8B-B14F-4D97-AF65-F5344CB8AC3E}">
        <p14:creationId xmlns:p14="http://schemas.microsoft.com/office/powerpoint/2010/main" val="367674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Trattamento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48396E00-F959-4090-B3C8-901E26B34A65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2" y="936178"/>
            <a:ext cx="10882084" cy="4669491"/>
          </a:xfrm>
        </p:spPr>
      </p:pic>
    </p:spTree>
    <p:extLst>
      <p:ext uri="{BB962C8B-B14F-4D97-AF65-F5344CB8AC3E}">
        <p14:creationId xmlns:p14="http://schemas.microsoft.com/office/powerpoint/2010/main" val="333611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Trattamento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xmlns="" id="{284925ED-79FC-4C13-A4AB-CF36F3609536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79145" y="1096617"/>
            <a:ext cx="10794033" cy="4654826"/>
          </a:xfrm>
        </p:spPr>
      </p:pic>
    </p:spTree>
    <p:extLst>
      <p:ext uri="{BB962C8B-B14F-4D97-AF65-F5344CB8AC3E}">
        <p14:creationId xmlns:p14="http://schemas.microsoft.com/office/powerpoint/2010/main" val="336577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Ultimo rapporto di lavoro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A584287D-A22A-4947-82F3-0E7B07ED9289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89444" y="1123121"/>
            <a:ext cx="10776394" cy="4721087"/>
          </a:xfrm>
        </p:spPr>
      </p:pic>
    </p:spTree>
    <p:extLst>
      <p:ext uri="{BB962C8B-B14F-4D97-AF65-F5344CB8AC3E}">
        <p14:creationId xmlns:p14="http://schemas.microsoft.com/office/powerpoint/2010/main" val="169741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negativo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xmlns="" id="{3D8F6FEA-9738-45D3-A8B0-9BAA75DD8124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41381" y="909675"/>
            <a:ext cx="10610251" cy="4947786"/>
          </a:xfrm>
        </p:spPr>
      </p:pic>
    </p:spTree>
    <p:extLst>
      <p:ext uri="{BB962C8B-B14F-4D97-AF65-F5344CB8AC3E}">
        <p14:creationId xmlns:p14="http://schemas.microsoft.com/office/powerpoint/2010/main" val="49084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xfrm>
            <a:off x="656492" y="357878"/>
            <a:ext cx="10855385" cy="443184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Ultimo rapporto di lavoro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5DF49E43-E3C1-4011-8594-9A34566BBDB2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69743" y="1096616"/>
            <a:ext cx="10759189" cy="4760843"/>
          </a:xfrm>
        </p:spPr>
      </p:pic>
    </p:spTree>
    <p:extLst>
      <p:ext uri="{BB962C8B-B14F-4D97-AF65-F5344CB8AC3E}">
        <p14:creationId xmlns:p14="http://schemas.microsoft.com/office/powerpoint/2010/main" val="657448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xfrm>
            <a:off x="656492" y="410886"/>
            <a:ext cx="10855385" cy="443184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Ultimo rapporto di lavoro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6D0785DD-28BC-4685-936C-75EC42CAD67A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1006465" y="1600200"/>
            <a:ext cx="10156844" cy="4471988"/>
          </a:xfrm>
        </p:spPr>
      </p:pic>
    </p:spTree>
    <p:extLst>
      <p:ext uri="{BB962C8B-B14F-4D97-AF65-F5344CB8AC3E}">
        <p14:creationId xmlns:p14="http://schemas.microsoft.com/office/powerpoint/2010/main" val="405730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negativo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90B6878E-30AF-44B0-9265-ACA00B13E9B4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787441" y="1600200"/>
            <a:ext cx="10594893" cy="4471988"/>
          </a:xfrm>
        </p:spPr>
      </p:pic>
    </p:spTree>
    <p:extLst>
      <p:ext uri="{BB962C8B-B14F-4D97-AF65-F5344CB8AC3E}">
        <p14:creationId xmlns:p14="http://schemas.microsoft.com/office/powerpoint/2010/main" val="317373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negativo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DD57BB3C-1DAD-4762-8957-0A99CA56E81D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819839" y="1162879"/>
            <a:ext cx="10532645" cy="4588563"/>
          </a:xfrm>
        </p:spPr>
      </p:pic>
    </p:spTree>
    <p:extLst>
      <p:ext uri="{BB962C8B-B14F-4D97-AF65-F5344CB8AC3E}">
        <p14:creationId xmlns:p14="http://schemas.microsoft.com/office/powerpoint/2010/main" val="370099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negativo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92D871BC-5CEA-44B5-AFC9-E66392A97D7B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2" y="1003452"/>
            <a:ext cx="10581351" cy="4851095"/>
          </a:xfrm>
        </p:spPr>
      </p:pic>
    </p:spTree>
    <p:extLst>
      <p:ext uri="{BB962C8B-B14F-4D97-AF65-F5344CB8AC3E}">
        <p14:creationId xmlns:p14="http://schemas.microsoft.com/office/powerpoint/2010/main" val="151235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positivo e presa in carico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15E5C0AA-FF20-4EB0-9B98-832D106C6394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41381" y="980972"/>
            <a:ext cx="10503697" cy="4898097"/>
          </a:xfrm>
        </p:spPr>
      </p:pic>
    </p:spTree>
    <p:extLst>
      <p:ext uri="{BB962C8B-B14F-4D97-AF65-F5344CB8AC3E}">
        <p14:creationId xmlns:p14="http://schemas.microsoft.com/office/powerpoint/2010/main" val="73326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positivo e presa in carico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70A6EB05-DEAB-4C79-BE70-245053298175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56493" y="1193005"/>
            <a:ext cx="10515090" cy="4717915"/>
          </a:xfrm>
        </p:spPr>
      </p:pic>
    </p:spTree>
    <p:extLst>
      <p:ext uri="{BB962C8B-B14F-4D97-AF65-F5344CB8AC3E}">
        <p14:creationId xmlns:p14="http://schemas.microsoft.com/office/powerpoint/2010/main" val="214307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Colloquio positivo e presa in carico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15E5C0AA-FF20-4EB0-9B98-832D106C6394}"/>
              </a:ext>
            </a:extLst>
          </p:cNvPr>
          <p:cNvPicPr>
            <a:picLocks noGrp="1" noChangeAspect="1"/>
          </p:cNvPicPr>
          <p:nvPr>
            <p:ph idx="24"/>
          </p:nvPr>
        </p:nvPicPr>
        <p:blipFill>
          <a:blip r:embed="rId2"/>
          <a:stretch>
            <a:fillRect/>
          </a:stretch>
        </p:blipFill>
        <p:spPr>
          <a:xfrm>
            <a:off x="641381" y="980972"/>
            <a:ext cx="10503697" cy="4898097"/>
          </a:xfrm>
        </p:spPr>
      </p:pic>
    </p:spTree>
    <p:extLst>
      <p:ext uri="{BB962C8B-B14F-4D97-AF65-F5344CB8AC3E}">
        <p14:creationId xmlns:p14="http://schemas.microsoft.com/office/powerpoint/2010/main" val="127161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2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vert="horz" lIns="80149" tIns="40075" rIns="80149" bIns="40075" rtlCol="0" anchor="ctr">
            <a:normAutofit/>
          </a:bodyPr>
          <a:lstStyle/>
          <a:p>
            <a:r>
              <a:rPr lang="it-IT" dirty="0">
                <a:latin typeface="Gill Sans MT" panose="020B0502020104020203" pitchFamily="34" charset="0"/>
              </a:rPr>
              <a:t>Garanzia Giovani – verifica Status NEET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463E2-7AD7-4324-B756-25CC193B0684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/>
        <p:txBody>
          <a:bodyPr>
            <a:normAutofit fontScale="25000" lnSpcReduction="20000"/>
          </a:bodyPr>
          <a:lstStyle/>
          <a:p>
            <a:endParaRPr lang="it-IT" dirty="0">
              <a:latin typeface="Gill Sans MT" panose="020B0502020104020203" pitchFamily="34" charset="0"/>
            </a:endParaRPr>
          </a:p>
        </p:txBody>
      </p:sp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xmlns="" id="{38A8EF1C-C2BC-4287-8DD5-CEAC141AF3E7}"/>
              </a:ext>
            </a:extLst>
          </p:cNvPr>
          <p:cNvGraphicFramePr>
            <a:graphicFrameLocks noGrp="1"/>
          </p:cNvGraphicFramePr>
          <p:nvPr>
            <p:ph idx="24"/>
            <p:extLst>
              <p:ext uri="{D42A27DB-BD31-4B8C-83A1-F6EECF244321}">
                <p14:modId xmlns:p14="http://schemas.microsoft.com/office/powerpoint/2010/main" val="1496543230"/>
              </p:ext>
            </p:extLst>
          </p:nvPr>
        </p:nvGraphicFramePr>
        <p:xfrm>
          <a:off x="656491" y="882953"/>
          <a:ext cx="10855385" cy="5322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62625">
                  <a:extLst>
                    <a:ext uri="{9D8B030D-6E8A-4147-A177-3AD203B41FA5}">
                      <a16:colId xmlns:a16="http://schemas.microsoft.com/office/drawing/2014/main" xmlns="" val="2863326991"/>
                    </a:ext>
                  </a:extLst>
                </a:gridCol>
                <a:gridCol w="2392760">
                  <a:extLst>
                    <a:ext uri="{9D8B030D-6E8A-4147-A177-3AD203B41FA5}">
                      <a16:colId xmlns:a16="http://schemas.microsoft.com/office/drawing/2014/main" xmlns="" val="473273513"/>
                    </a:ext>
                  </a:extLst>
                </a:gridCol>
              </a:tblGrid>
              <a:tr h="213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Requisiti Personali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470880"/>
                  </a:ext>
                </a:extLst>
              </a:tr>
              <a:tr h="4184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ha al momento della registrazione al Programma una età compresa tra i 16 e i 29 anni 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Documento di identità / permesso di soggiorno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3401049139"/>
                  </a:ext>
                </a:extLst>
              </a:tr>
              <a:tr h="46405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• il giovane è residente in una delle Regioni italiane, ammissibili all'Iniziativa per l'Occupazione Giovanile (IOG), o nella Provincia Autonoma di Trento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Documento di identità / permesso di soggiorno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96060556"/>
                  </a:ext>
                </a:extLst>
              </a:tr>
              <a:tr h="213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Occupazionale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921818"/>
                  </a:ext>
                </a:extLst>
              </a:tr>
              <a:tr h="6538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• il giovane risulta attualmente disoccupato, ai sensi del Decreto Legislativo n. 150 del 14 settembre 2015 e successive modifiche e integrazioni, e non avere in corso di svolgimento un tirocinio extra-curriculare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ANPAL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3452946804"/>
                  </a:ext>
                </a:extLst>
              </a:tr>
              <a:tr h="213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Istruzione/formazione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9568284"/>
                  </a:ext>
                </a:extLst>
              </a:tr>
              <a:tr h="4429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• il giovane è fuori da ogni ciclo di istruzione in conformità con quanto previsto dall’art. 16 del Regolamento (UE) n. 1304/13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ANPAL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57285651"/>
                  </a:ext>
                </a:extLst>
              </a:tr>
              <a:tr h="474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è fuori da ogni ciclo di formazione in conformità con quanto previsto dall’art. 16 del Regolamento (UE) n. 1304/13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Bandi On Line</a:t>
                      </a:r>
                      <a:endParaRPr lang="it-IT" sz="14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1632929838"/>
                  </a:ext>
                </a:extLst>
              </a:tr>
              <a:tr h="4956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di non inserimento in servizio civile e di non inserimento in interventi di politiche attive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807986"/>
                  </a:ext>
                </a:extLst>
              </a:tr>
              <a:tr h="31639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risulta attualmente non avere in corso di svolgimento il servizio civile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SIUL (sez. 6)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75843834"/>
                  </a:ext>
                </a:extLst>
              </a:tr>
              <a:tr h="3480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risulta attualmente non avere in corso di svolgimento interventi di politiche attive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SIUL (sez. 6)/Bandi On Line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43669194"/>
                  </a:ext>
                </a:extLst>
              </a:tr>
              <a:tr h="4956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Stato di non possesso dei requisiti per richiedere l'Assegno di ricollocazione, ai sensi dell'art. 23 del D.lgs. 150/2015</a:t>
                      </a:r>
                      <a:endParaRPr lang="it-IT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0343117"/>
                  </a:ext>
                </a:extLst>
              </a:tr>
              <a:tr h="5273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</a:rPr>
                        <a:t>• il giovane non è attualmente percettore della Nuova prestazione di Assicurazione sociale per l'impiego da più di quattro mesi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SIUL (NASPI)</a:t>
                      </a:r>
                      <a:endParaRPr lang="it-IT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59" marR="9259" marT="9259" marB="0" anchor="ctr"/>
                </a:tc>
                <a:extLst>
                  <a:ext uri="{0D108BD9-81ED-4DB2-BD59-A6C34878D82A}">
                    <a16:rowId xmlns:a16="http://schemas.microsoft.com/office/drawing/2014/main" xmlns="" val="298756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287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9406</TotalTime>
  <Words>666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Arial</vt:lpstr>
      <vt:lpstr>Calibri</vt:lpstr>
      <vt:lpstr>Courier New</vt:lpstr>
      <vt:lpstr>Gill Sans MT</vt:lpstr>
      <vt:lpstr>Helvetica</vt:lpstr>
      <vt:lpstr>Helvetica Light</vt:lpstr>
      <vt:lpstr>Helvetica LT Std</vt:lpstr>
      <vt:lpstr>Times New Roman</vt:lpstr>
      <vt:lpstr>Tema di Office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••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Lara Lagonegro</cp:lastModifiedBy>
  <cp:revision>307</cp:revision>
  <dcterms:created xsi:type="dcterms:W3CDTF">2016-08-02T10:47:49Z</dcterms:created>
  <dcterms:modified xsi:type="dcterms:W3CDTF">2019-01-21T07:28:32Z</dcterms:modified>
</cp:coreProperties>
</file>